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4" r:id="rId8"/>
    <p:sldId id="262" r:id="rId9"/>
    <p:sldId id="263"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660"/>
  </p:normalViewPr>
  <p:slideViewPr>
    <p:cSldViewPr snapToGrid="0">
      <p:cViewPr varScale="1">
        <p:scale>
          <a:sx n="72" d="100"/>
          <a:sy n="72" d="100"/>
        </p:scale>
        <p:origin x="5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2F309B-5148-4764-A212-EDD3720ABC8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D443E3B-43C7-4088-BD77-53765999D8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951E8CE-5F9C-4A61-8309-523E2C33FF2D}"/>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CE4285F7-E510-4BEB-B1D9-59BDEB11665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25E599-84D3-40D0-8ECF-5D9EDAA6A6DA}"/>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1052190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F0B9D6-01BE-42A0-8E0F-4B8CCC704EB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0B38C62-C050-4AA7-A4E4-C0CFDBA63167}"/>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29D05CF-C80C-471D-873F-1AED3A9BB589}"/>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C88EB016-2CBE-4F03-A8A7-78A7F75C69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93B82A-C1E7-4182-8F5C-B858DFF0F91B}"/>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290918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E61C1A4-BFA7-4AF0-9EFD-2A0E138A375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8A12E44-D818-495C-A498-AD8C1E071851}"/>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545700F-19A2-4A35-9D56-6D065D7F1EF0}"/>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DFA09B64-B4BD-4CDC-919F-03C42348669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99E364C-2057-4892-B5AD-68A497A9A40F}"/>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16973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261BD2-58C5-4C8B-BE6F-34E42C1D9FA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E2216E1-E16E-498E-A874-3E9C75C19A99}"/>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3F75485-0056-4D56-95D7-DCFB16E4BFF3}"/>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10AE7B73-B914-4AEF-A0F7-899878F1423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02C5334-996E-4060-B26B-279102FBBAE2}"/>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203184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86B31-6973-44DF-BA3F-ABF10EE246A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9B3DECC-6114-4631-AE9E-4D8FFFA960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4FB4533-CD52-43CC-9CBF-009F07CBCD56}"/>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2A3A5E6C-DAF0-44B1-970F-83E72D93762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CBBA390-9CEA-4A2A-9BD2-211A807EE815}"/>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2156048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EEB0CD-E770-4928-89F2-5ABCA7E1707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F1EE92D-87AD-4C12-B7BF-A63ED01F0BF2}"/>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BA8C821-3079-4466-B9BF-686151BCC261}"/>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13EB1C3-C9AC-46A8-9603-10CD94EA859C}"/>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6" name="Tijdelijke aanduiding voor voettekst 5">
            <a:extLst>
              <a:ext uri="{FF2B5EF4-FFF2-40B4-BE49-F238E27FC236}">
                <a16:creationId xmlns:a16="http://schemas.microsoft.com/office/drawing/2014/main" id="{30B812FB-11BD-4DEF-AAC3-2C92B62983A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12661C3-1620-43AD-8DEB-4662B766AC07}"/>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419894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74A59C-B98E-420F-AAF7-C9B7813D25F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7A43C92-28D1-46BA-9BA0-7D1E147E9B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129F2293-0769-40F8-95BA-04DA40101136}"/>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A6341E0-488E-41A8-A906-4EC2A089AA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BCD571C4-9FBA-40F4-BC05-BC32FF83398E}"/>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05979BB-9C43-4376-9514-7FD69711AC41}"/>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8" name="Tijdelijke aanduiding voor voettekst 7">
            <a:extLst>
              <a:ext uri="{FF2B5EF4-FFF2-40B4-BE49-F238E27FC236}">
                <a16:creationId xmlns:a16="http://schemas.microsoft.com/office/drawing/2014/main" id="{13C3D298-BF2D-472E-9BF2-0E8CABDCEC0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AC2E478-2067-459D-B900-8E5C4288F4D7}"/>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193563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C14DB-5081-4774-BFFB-50897010E71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9A29C2E-18F5-4100-9141-0EA7B2737719}"/>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4" name="Tijdelijke aanduiding voor voettekst 3">
            <a:extLst>
              <a:ext uri="{FF2B5EF4-FFF2-40B4-BE49-F238E27FC236}">
                <a16:creationId xmlns:a16="http://schemas.microsoft.com/office/drawing/2014/main" id="{DDBD3AD1-B02D-4F71-9BA0-94B7D1FFAC0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B086522-2EF0-478D-8DAF-86DAF653EDC7}"/>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412061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D137CB2-5EE5-40FB-8720-B88E74AAF2E0}"/>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3" name="Tijdelijke aanduiding voor voettekst 2">
            <a:extLst>
              <a:ext uri="{FF2B5EF4-FFF2-40B4-BE49-F238E27FC236}">
                <a16:creationId xmlns:a16="http://schemas.microsoft.com/office/drawing/2014/main" id="{354FE57D-9B6B-4173-AB1D-A4E24060AB6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2426368-D513-45E5-9B56-6997F63E673E}"/>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2076283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905A9-BFA0-4050-A388-AE73FAD2B82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74D6C2D-6306-4BAB-80E5-BC0F5F70C3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E9391EC-F3AC-4FCC-A245-898D4202D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E9DD38AC-7D3D-4CB8-AB61-E96B61096017}"/>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6" name="Tijdelijke aanduiding voor voettekst 5">
            <a:extLst>
              <a:ext uri="{FF2B5EF4-FFF2-40B4-BE49-F238E27FC236}">
                <a16:creationId xmlns:a16="http://schemas.microsoft.com/office/drawing/2014/main" id="{93DA8641-4B6B-45E7-85E6-9C95569A496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D2E7068-51DC-45EA-BE21-26336A3069B0}"/>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85638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A3F64-7E94-49C7-912D-3D7EA12BB49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36A43DD-5643-456E-9762-A8F2565D1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0B338E8-E924-455C-A024-3AD095C01F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F6272115-1B3E-4CE4-9CE9-9CDF4807BB57}"/>
              </a:ext>
            </a:extLst>
          </p:cNvPr>
          <p:cNvSpPr>
            <a:spLocks noGrp="1"/>
          </p:cNvSpPr>
          <p:nvPr>
            <p:ph type="dt" sz="half" idx="10"/>
          </p:nvPr>
        </p:nvSpPr>
        <p:spPr/>
        <p:txBody>
          <a:bodyPr/>
          <a:lstStyle/>
          <a:p>
            <a:fld id="{0B806ED0-0758-4A85-A411-D71F19C01079}" type="datetimeFigureOut">
              <a:rPr lang="nl-NL" smtClean="0"/>
              <a:t>28-5-2018</a:t>
            </a:fld>
            <a:endParaRPr lang="nl-NL"/>
          </a:p>
        </p:txBody>
      </p:sp>
      <p:sp>
        <p:nvSpPr>
          <p:cNvPr id="6" name="Tijdelijke aanduiding voor voettekst 5">
            <a:extLst>
              <a:ext uri="{FF2B5EF4-FFF2-40B4-BE49-F238E27FC236}">
                <a16:creationId xmlns:a16="http://schemas.microsoft.com/office/drawing/2014/main" id="{F9BE0FDD-39FF-4922-B776-1DBB36F9921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DECCA18-483E-4F39-8981-E4C2D5D877BA}"/>
              </a:ext>
            </a:extLst>
          </p:cNvPr>
          <p:cNvSpPr>
            <a:spLocks noGrp="1"/>
          </p:cNvSpPr>
          <p:nvPr>
            <p:ph type="sldNum" sz="quarter" idx="12"/>
          </p:nvPr>
        </p:nvSpPr>
        <p:spPr/>
        <p:txBody>
          <a:bodyPr/>
          <a:lstStyle/>
          <a:p>
            <a:fld id="{77771660-8C58-4B26-AEC5-1DDAD8CB7272}" type="slidenum">
              <a:rPr lang="nl-NL" smtClean="0"/>
              <a:t>‹nr.›</a:t>
            </a:fld>
            <a:endParaRPr lang="nl-NL"/>
          </a:p>
        </p:txBody>
      </p:sp>
    </p:spTree>
    <p:extLst>
      <p:ext uri="{BB962C8B-B14F-4D97-AF65-F5344CB8AC3E}">
        <p14:creationId xmlns:p14="http://schemas.microsoft.com/office/powerpoint/2010/main" val="1555149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A9C40DB-B714-4BDA-BE91-1E2B0B5749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80B9FD0-5A09-4A0E-8016-72800D47F3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6C6E253-33E8-45A4-B31C-C3B8ED6519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06ED0-0758-4A85-A411-D71F19C01079}" type="datetimeFigureOut">
              <a:rPr lang="nl-NL" smtClean="0"/>
              <a:t>28-5-2018</a:t>
            </a:fld>
            <a:endParaRPr lang="nl-NL"/>
          </a:p>
        </p:txBody>
      </p:sp>
      <p:sp>
        <p:nvSpPr>
          <p:cNvPr id="5" name="Tijdelijke aanduiding voor voettekst 4">
            <a:extLst>
              <a:ext uri="{FF2B5EF4-FFF2-40B4-BE49-F238E27FC236}">
                <a16:creationId xmlns:a16="http://schemas.microsoft.com/office/drawing/2014/main" id="{032345F1-2F9B-4DB4-A198-C4C789C6A6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BCF5994-B950-4CD4-9285-175D03AFF8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71660-8C58-4B26-AEC5-1DDAD8CB7272}" type="slidenum">
              <a:rPr lang="nl-NL" smtClean="0"/>
              <a:t>‹nr.›</a:t>
            </a:fld>
            <a:endParaRPr lang="nl-NL"/>
          </a:p>
        </p:txBody>
      </p:sp>
    </p:spTree>
    <p:extLst>
      <p:ext uri="{BB962C8B-B14F-4D97-AF65-F5344CB8AC3E}">
        <p14:creationId xmlns:p14="http://schemas.microsoft.com/office/powerpoint/2010/main" val="3471289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A84225E-CCA1-4563-BE26-F644143BFD29}"/>
              </a:ext>
            </a:extLst>
          </p:cNvPr>
          <p:cNvPicPr>
            <a:picLocks noChangeAspect="1"/>
          </p:cNvPicPr>
          <p:nvPr/>
        </p:nvPicPr>
        <p:blipFill rotWithShape="1">
          <a:blip r:embed="rId2"/>
          <a:srcRect b="29433"/>
          <a:stretch/>
        </p:blipFill>
        <p:spPr>
          <a:xfrm>
            <a:off x="0" y="2405270"/>
            <a:ext cx="11404889" cy="4245429"/>
          </a:xfrm>
          <a:prstGeom prst="rect">
            <a:avLst/>
          </a:prstGeom>
        </p:spPr>
      </p:pic>
      <p:sp>
        <p:nvSpPr>
          <p:cNvPr id="2" name="Titel 1">
            <a:extLst>
              <a:ext uri="{FF2B5EF4-FFF2-40B4-BE49-F238E27FC236}">
                <a16:creationId xmlns:a16="http://schemas.microsoft.com/office/drawing/2014/main" id="{C908DB7D-016A-4919-8E97-25FE6412D607}"/>
              </a:ext>
            </a:extLst>
          </p:cNvPr>
          <p:cNvSpPr>
            <a:spLocks noGrp="1"/>
          </p:cNvSpPr>
          <p:nvPr>
            <p:ph type="ctrTitle"/>
          </p:nvPr>
        </p:nvSpPr>
        <p:spPr>
          <a:xfrm>
            <a:off x="1782416" y="1460293"/>
            <a:ext cx="9144000" cy="2387600"/>
          </a:xfrm>
        </p:spPr>
        <p:txBody>
          <a:bodyPr/>
          <a:lstStyle/>
          <a:p>
            <a:r>
              <a:rPr lang="nl-NL" dirty="0"/>
              <a:t>Lichamelijke ingrepen </a:t>
            </a:r>
          </a:p>
        </p:txBody>
      </p:sp>
    </p:spTree>
    <p:extLst>
      <p:ext uri="{BB962C8B-B14F-4D97-AF65-F5344CB8AC3E}">
        <p14:creationId xmlns:p14="http://schemas.microsoft.com/office/powerpoint/2010/main" val="3729698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36FF22-AB38-4EEA-AC98-09D65ECA7DF0}"/>
              </a:ext>
            </a:extLst>
          </p:cNvPr>
          <p:cNvSpPr>
            <a:spLocks noGrp="1"/>
          </p:cNvSpPr>
          <p:nvPr>
            <p:ph type="title"/>
          </p:nvPr>
        </p:nvSpPr>
        <p:spPr/>
        <p:txBody>
          <a:bodyPr/>
          <a:lstStyle/>
          <a:p>
            <a:r>
              <a:rPr lang="nl-NL" dirty="0"/>
              <a:t>waarom?</a:t>
            </a:r>
          </a:p>
        </p:txBody>
      </p:sp>
      <p:sp>
        <p:nvSpPr>
          <p:cNvPr id="3" name="Tijdelijke aanduiding voor inhoud 2">
            <a:extLst>
              <a:ext uri="{FF2B5EF4-FFF2-40B4-BE49-F238E27FC236}">
                <a16:creationId xmlns:a16="http://schemas.microsoft.com/office/drawing/2014/main" id="{0F0B65B5-E796-4334-9AE5-87A4FF993F91}"/>
              </a:ext>
            </a:extLst>
          </p:cNvPr>
          <p:cNvSpPr>
            <a:spLocks noGrp="1"/>
          </p:cNvSpPr>
          <p:nvPr>
            <p:ph idx="1"/>
          </p:nvPr>
        </p:nvSpPr>
        <p:spPr/>
        <p:txBody>
          <a:bodyPr/>
          <a:lstStyle/>
          <a:p>
            <a:r>
              <a:rPr lang="nl-NL" dirty="0"/>
              <a:t>In de praktijk zal het zeker voorkomen dat er een dier behandeld moet worden om de kwaliteit van het leven te verbeteren.  </a:t>
            </a:r>
          </a:p>
        </p:txBody>
      </p:sp>
    </p:spTree>
    <p:extLst>
      <p:ext uri="{BB962C8B-B14F-4D97-AF65-F5344CB8AC3E}">
        <p14:creationId xmlns:p14="http://schemas.microsoft.com/office/powerpoint/2010/main" val="193826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30E463-F241-4EE3-8830-9A617FEC73C7}"/>
              </a:ext>
            </a:extLst>
          </p:cNvPr>
          <p:cNvSpPr>
            <a:spLocks noGrp="1"/>
          </p:cNvSpPr>
          <p:nvPr>
            <p:ph type="title"/>
          </p:nvPr>
        </p:nvSpPr>
        <p:spPr/>
        <p:txBody>
          <a:bodyPr/>
          <a:lstStyle/>
          <a:p>
            <a:r>
              <a:rPr lang="nl-NL" dirty="0"/>
              <a:t> Wat houd het in?</a:t>
            </a:r>
          </a:p>
        </p:txBody>
      </p:sp>
      <p:sp>
        <p:nvSpPr>
          <p:cNvPr id="3" name="Tijdelijke aanduiding voor inhoud 2">
            <a:extLst>
              <a:ext uri="{FF2B5EF4-FFF2-40B4-BE49-F238E27FC236}">
                <a16:creationId xmlns:a16="http://schemas.microsoft.com/office/drawing/2014/main" id="{13119C2D-CD54-4FD3-AC55-63BCFFAE595A}"/>
              </a:ext>
            </a:extLst>
          </p:cNvPr>
          <p:cNvSpPr>
            <a:spLocks noGrp="1"/>
          </p:cNvSpPr>
          <p:nvPr>
            <p:ph idx="1"/>
          </p:nvPr>
        </p:nvSpPr>
        <p:spPr/>
        <p:txBody>
          <a:bodyPr>
            <a:normAutofit/>
          </a:bodyPr>
          <a:lstStyle/>
          <a:p>
            <a:r>
              <a:rPr lang="nl-NL" i="0" u="none" strike="noStrike" dirty="0">
                <a:effectLst/>
                <a:cs typeface="Arial" panose="020B0604020202020204" pitchFamily="34" charset="0"/>
              </a:rPr>
              <a:t>Een lichamelijke ingreep wordt in de Wet dieren uitgelegd als een ingreep, waarbij de natuurlijke samenhang van levende weefsels wordt verbroken. Hierbij horen ook bloed afnemen en injecties geven.</a:t>
            </a:r>
          </a:p>
          <a:p>
            <a:r>
              <a:rPr lang="nl-NL" dirty="0"/>
              <a:t>Als bij inspectie blijkt dat er niet-toegestane ingrepen bij een dier zijn verricht, dan kan de NVWA zowel bestuursrechtelijk als strafrechtelijk handhaven.</a:t>
            </a:r>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2036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00D67DF-E219-431F-BE5E-283DFC482755}"/>
              </a:ext>
            </a:extLst>
          </p:cNvPr>
          <p:cNvPicPr>
            <a:picLocks noChangeAspect="1"/>
          </p:cNvPicPr>
          <p:nvPr/>
        </p:nvPicPr>
        <p:blipFill rotWithShape="1">
          <a:blip r:embed="rId2"/>
          <a:srcRect r="3592" b="-1"/>
          <a:stretch/>
        </p:blipFill>
        <p:spPr>
          <a:xfrm>
            <a:off x="6991068" y="0"/>
            <a:ext cx="4693791" cy="3785419"/>
          </a:xfrm>
          <a:prstGeom prst="rect">
            <a:avLst/>
          </a:prstGeom>
          <a:effectLst/>
        </p:spPr>
      </p:pic>
      <p:sp>
        <p:nvSpPr>
          <p:cNvPr id="2" name="Titel 1">
            <a:extLst>
              <a:ext uri="{FF2B5EF4-FFF2-40B4-BE49-F238E27FC236}">
                <a16:creationId xmlns:a16="http://schemas.microsoft.com/office/drawing/2014/main" id="{D2858B73-58B5-4D9F-A7F8-EB6AE9F2C319}"/>
              </a:ext>
            </a:extLst>
          </p:cNvPr>
          <p:cNvSpPr>
            <a:spLocks noGrp="1"/>
          </p:cNvSpPr>
          <p:nvPr>
            <p:ph type="title"/>
          </p:nvPr>
        </p:nvSpPr>
        <p:spPr>
          <a:xfrm>
            <a:off x="648929" y="629266"/>
            <a:ext cx="3667039" cy="1676603"/>
          </a:xfrm>
        </p:spPr>
        <p:txBody>
          <a:bodyPr>
            <a:normAutofit/>
          </a:bodyPr>
          <a:lstStyle/>
          <a:p>
            <a:r>
              <a:rPr lang="nl-NL"/>
              <a:t>uitzonderingen</a:t>
            </a:r>
          </a:p>
        </p:txBody>
      </p:sp>
      <p:sp>
        <p:nvSpPr>
          <p:cNvPr id="3" name="Tijdelijke aanduiding voor inhoud 2">
            <a:extLst>
              <a:ext uri="{FF2B5EF4-FFF2-40B4-BE49-F238E27FC236}">
                <a16:creationId xmlns:a16="http://schemas.microsoft.com/office/drawing/2014/main" id="{CC4F50E2-ADF0-4D8B-8B94-32DF1DAD7EB3}"/>
              </a:ext>
            </a:extLst>
          </p:cNvPr>
          <p:cNvSpPr>
            <a:spLocks noGrp="1"/>
          </p:cNvSpPr>
          <p:nvPr>
            <p:ph idx="1"/>
          </p:nvPr>
        </p:nvSpPr>
        <p:spPr>
          <a:xfrm>
            <a:off x="648930" y="2438400"/>
            <a:ext cx="6342138" cy="3785419"/>
          </a:xfrm>
        </p:spPr>
        <p:txBody>
          <a:bodyPr>
            <a:normAutofit/>
          </a:bodyPr>
          <a:lstStyle/>
          <a:p>
            <a:r>
              <a:rPr lang="nl-NL" dirty="0">
                <a:latin typeface="Verdana" panose="020B0604030504040204" pitchFamily="34" charset="0"/>
              </a:rPr>
              <a:t>L</a:t>
            </a:r>
            <a:r>
              <a:rPr lang="nl-NL" b="0" i="0" u="none" strike="noStrike" dirty="0">
                <a:effectLst/>
                <a:latin typeface="Verdana" panose="020B0604030504040204" pitchFamily="34" charset="0"/>
              </a:rPr>
              <a:t>ichamelijke ingrepen waarvoor een medische noodzaak is.</a:t>
            </a:r>
          </a:p>
          <a:p>
            <a:r>
              <a:rPr lang="nl-NL" dirty="0">
                <a:latin typeface="Verdana" panose="020B0604030504040204" pitchFamily="34" charset="0"/>
              </a:rPr>
              <a:t>W</a:t>
            </a:r>
            <a:r>
              <a:rPr lang="nl-NL" b="0" i="0" u="none" strike="noStrike" dirty="0">
                <a:effectLst/>
                <a:latin typeface="Verdana" panose="020B0604030504040204" pitchFamily="34" charset="0"/>
              </a:rPr>
              <a:t>ettelijk aangewezen lichamelijke ingrepen.</a:t>
            </a:r>
          </a:p>
          <a:p>
            <a:r>
              <a:rPr lang="nl-NL" b="0" i="0" u="none" strike="noStrike" dirty="0">
                <a:effectLst/>
                <a:latin typeface="Verdana" panose="020B0604030504040204" pitchFamily="34" charset="0"/>
              </a:rPr>
              <a:t>Om te identificeren zijn meerdere ingrepen toegestaan.</a:t>
            </a:r>
          </a:p>
          <a:p>
            <a:pPr>
              <a:buFontTx/>
              <a:buChar char="-"/>
            </a:pPr>
            <a:r>
              <a:rPr lang="nl-NL" dirty="0">
                <a:latin typeface="Verdana" panose="020B0604030504040204" pitchFamily="34" charset="0"/>
              </a:rPr>
              <a:t>Oormerk</a:t>
            </a:r>
          </a:p>
          <a:p>
            <a:pPr>
              <a:buFontTx/>
              <a:buChar char="-"/>
            </a:pPr>
            <a:r>
              <a:rPr lang="nl-NL">
                <a:latin typeface="Verdana" panose="020B0604030504040204" pitchFamily="34" charset="0"/>
              </a:rPr>
              <a:t>Chip </a:t>
            </a:r>
            <a:endParaRPr lang="nl-NL" b="0" i="0" u="none" strike="noStrike" dirty="0">
              <a:effectLst/>
              <a:latin typeface="Verdana" panose="020B0604030504040204" pitchFamily="34" charset="0"/>
            </a:endParaRPr>
          </a:p>
          <a:p>
            <a:endParaRPr lang="nl-NL" sz="1800" dirty="0"/>
          </a:p>
          <a:p>
            <a:pPr marL="0" indent="0">
              <a:buNone/>
            </a:pPr>
            <a:endParaRPr lang="nl-NL" sz="1800" dirty="0"/>
          </a:p>
        </p:txBody>
      </p:sp>
    </p:spTree>
    <p:extLst>
      <p:ext uri="{BB962C8B-B14F-4D97-AF65-F5344CB8AC3E}">
        <p14:creationId xmlns:p14="http://schemas.microsoft.com/office/powerpoint/2010/main" val="2833246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C91C3B-3022-4205-B1FA-722B60FD37A9}"/>
              </a:ext>
            </a:extLst>
          </p:cNvPr>
          <p:cNvSpPr>
            <a:spLocks noGrp="1"/>
          </p:cNvSpPr>
          <p:nvPr>
            <p:ph type="title"/>
          </p:nvPr>
        </p:nvSpPr>
        <p:spPr/>
        <p:txBody>
          <a:bodyPr/>
          <a:lstStyle/>
          <a:p>
            <a:r>
              <a:rPr lang="nl-NL" dirty="0"/>
              <a:t>Couperen</a:t>
            </a:r>
          </a:p>
        </p:txBody>
      </p:sp>
      <p:sp>
        <p:nvSpPr>
          <p:cNvPr id="3" name="Tijdelijke aanduiding voor inhoud 2">
            <a:extLst>
              <a:ext uri="{FF2B5EF4-FFF2-40B4-BE49-F238E27FC236}">
                <a16:creationId xmlns:a16="http://schemas.microsoft.com/office/drawing/2014/main" id="{130C1BAB-D628-406D-8FFF-B3888DB1A39C}"/>
              </a:ext>
            </a:extLst>
          </p:cNvPr>
          <p:cNvSpPr>
            <a:spLocks noGrp="1"/>
          </p:cNvSpPr>
          <p:nvPr>
            <p:ph idx="1"/>
          </p:nvPr>
        </p:nvSpPr>
        <p:spPr/>
        <p:txBody>
          <a:bodyPr/>
          <a:lstStyle/>
          <a:p>
            <a:r>
              <a:rPr lang="nl-NL" dirty="0"/>
              <a:t>Bij het couperen van bijvoorbeeld de staart en/of oren wordt de natuurlijke samenhang van levende weefsels verbroken. Dit is een lichamelijke ingreep en mag niet in Nederland. Het couperen van de staart en/of oren schaadt het welzijn van het dier. Een dier heeft zijn staart en oren nodig als onderdeel van zijn lichaamstaal. Alleen als er een medische noodzaak is, mag een dierenarts een dier couperen.</a:t>
            </a:r>
          </a:p>
        </p:txBody>
      </p:sp>
    </p:spTree>
    <p:extLst>
      <p:ext uri="{BB962C8B-B14F-4D97-AF65-F5344CB8AC3E}">
        <p14:creationId xmlns:p14="http://schemas.microsoft.com/office/powerpoint/2010/main" val="85615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64A6A-D449-41E7-A8E4-3B4D1BD0DB93}"/>
              </a:ext>
            </a:extLst>
          </p:cNvPr>
          <p:cNvSpPr>
            <a:spLocks noGrp="1"/>
          </p:cNvSpPr>
          <p:nvPr>
            <p:ph type="title"/>
          </p:nvPr>
        </p:nvSpPr>
        <p:spPr/>
        <p:txBody>
          <a:bodyPr/>
          <a:lstStyle/>
          <a:p>
            <a:r>
              <a:rPr lang="nl-NL" dirty="0"/>
              <a:t>Scheiden van dieren </a:t>
            </a:r>
          </a:p>
        </p:txBody>
      </p:sp>
      <p:sp>
        <p:nvSpPr>
          <p:cNvPr id="3" name="Tijdelijke aanduiding voor inhoud 2">
            <a:extLst>
              <a:ext uri="{FF2B5EF4-FFF2-40B4-BE49-F238E27FC236}">
                <a16:creationId xmlns:a16="http://schemas.microsoft.com/office/drawing/2014/main" id="{83B6D15E-307A-4041-AD3D-4E3229141AA8}"/>
              </a:ext>
            </a:extLst>
          </p:cNvPr>
          <p:cNvSpPr>
            <a:spLocks noGrp="1"/>
          </p:cNvSpPr>
          <p:nvPr>
            <p:ph idx="1"/>
          </p:nvPr>
        </p:nvSpPr>
        <p:spPr/>
        <p:txBody>
          <a:bodyPr/>
          <a:lstStyle/>
          <a:p>
            <a:r>
              <a:rPr lang="nl-NL" dirty="0"/>
              <a:t>Je mag dieren niet te jong bij het ouder dier weghalen omdat dit hun gezondheid en welzijn kan schaden. </a:t>
            </a:r>
          </a:p>
          <a:p>
            <a:r>
              <a:rPr lang="nl-NL" dirty="0"/>
              <a:t>De leeftijd waarop u jongen van diersoorten mag scheiden van de ouderdieren verschilt per soort. </a:t>
            </a:r>
          </a:p>
        </p:txBody>
      </p:sp>
      <p:pic>
        <p:nvPicPr>
          <p:cNvPr id="4" name="Afbeelding 3">
            <a:extLst>
              <a:ext uri="{FF2B5EF4-FFF2-40B4-BE49-F238E27FC236}">
                <a16:creationId xmlns:a16="http://schemas.microsoft.com/office/drawing/2014/main" id="{7AE46152-99D0-4C6B-A0A5-0BB945DB3256}"/>
              </a:ext>
            </a:extLst>
          </p:cNvPr>
          <p:cNvPicPr>
            <a:picLocks noChangeAspect="1"/>
          </p:cNvPicPr>
          <p:nvPr/>
        </p:nvPicPr>
        <p:blipFill>
          <a:blip r:embed="rId2"/>
          <a:stretch>
            <a:fillRect/>
          </a:stretch>
        </p:blipFill>
        <p:spPr>
          <a:xfrm>
            <a:off x="6365823" y="3129505"/>
            <a:ext cx="4801849" cy="3728495"/>
          </a:xfrm>
          <a:prstGeom prst="rect">
            <a:avLst/>
          </a:prstGeom>
        </p:spPr>
      </p:pic>
    </p:spTree>
    <p:extLst>
      <p:ext uri="{BB962C8B-B14F-4D97-AF65-F5344CB8AC3E}">
        <p14:creationId xmlns:p14="http://schemas.microsoft.com/office/powerpoint/2010/main" val="781070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99326D-2F89-4994-A408-5A3D8E0F3CB1}"/>
              </a:ext>
            </a:extLst>
          </p:cNvPr>
          <p:cNvSpPr>
            <a:spLocks noGrp="1"/>
          </p:cNvSpPr>
          <p:nvPr>
            <p:ph type="title"/>
          </p:nvPr>
        </p:nvSpPr>
        <p:spPr/>
        <p:txBody>
          <a:bodyPr/>
          <a:lstStyle/>
          <a:p>
            <a:r>
              <a:rPr lang="nl-NL" dirty="0"/>
              <a:t>Waarom?</a:t>
            </a:r>
          </a:p>
        </p:txBody>
      </p:sp>
      <p:sp>
        <p:nvSpPr>
          <p:cNvPr id="3" name="Tijdelijke aanduiding voor inhoud 2">
            <a:extLst>
              <a:ext uri="{FF2B5EF4-FFF2-40B4-BE49-F238E27FC236}">
                <a16:creationId xmlns:a16="http://schemas.microsoft.com/office/drawing/2014/main" id="{862B7253-118B-40E2-A847-D8337C96FF35}"/>
              </a:ext>
            </a:extLst>
          </p:cNvPr>
          <p:cNvSpPr>
            <a:spLocks noGrp="1"/>
          </p:cNvSpPr>
          <p:nvPr>
            <p:ph idx="1"/>
          </p:nvPr>
        </p:nvSpPr>
        <p:spPr/>
        <p:txBody>
          <a:bodyPr/>
          <a:lstStyle/>
          <a:p>
            <a:r>
              <a:rPr lang="nl-NL" dirty="0"/>
              <a:t>Omdat je hier me </a:t>
            </a:r>
            <a:r>
              <a:rPr lang="nl-NL" dirty="0" err="1"/>
              <a:t>temaken</a:t>
            </a:r>
            <a:r>
              <a:rPr lang="nl-NL" dirty="0"/>
              <a:t> krijgt in de praktijk, en dan vooral bij de huisdieren.</a:t>
            </a:r>
          </a:p>
        </p:txBody>
      </p:sp>
    </p:spTree>
    <p:extLst>
      <p:ext uri="{BB962C8B-B14F-4D97-AF65-F5344CB8AC3E}">
        <p14:creationId xmlns:p14="http://schemas.microsoft.com/office/powerpoint/2010/main" val="3742366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178A8F-F9AF-4622-B825-7991BD177FD8}"/>
              </a:ext>
            </a:extLst>
          </p:cNvPr>
          <p:cNvSpPr>
            <a:spLocks noGrp="1"/>
          </p:cNvSpPr>
          <p:nvPr>
            <p:ph type="title"/>
          </p:nvPr>
        </p:nvSpPr>
        <p:spPr/>
        <p:txBody>
          <a:bodyPr/>
          <a:lstStyle/>
          <a:p>
            <a:r>
              <a:rPr lang="nl-NL" dirty="0"/>
              <a:t>Leeftijden </a:t>
            </a:r>
          </a:p>
        </p:txBody>
      </p:sp>
      <p:sp>
        <p:nvSpPr>
          <p:cNvPr id="3" name="Tijdelijke aanduiding voor inhoud 2">
            <a:extLst>
              <a:ext uri="{FF2B5EF4-FFF2-40B4-BE49-F238E27FC236}">
                <a16:creationId xmlns:a16="http://schemas.microsoft.com/office/drawing/2014/main" id="{C3F54B05-0770-4E91-A882-C6FC2B91A603}"/>
              </a:ext>
            </a:extLst>
          </p:cNvPr>
          <p:cNvSpPr>
            <a:spLocks noGrp="1"/>
          </p:cNvSpPr>
          <p:nvPr>
            <p:ph idx="1"/>
          </p:nvPr>
        </p:nvSpPr>
        <p:spPr/>
        <p:txBody>
          <a:bodyPr/>
          <a:lstStyle/>
          <a:p>
            <a:pPr marL="0" indent="0">
              <a:buNone/>
            </a:pPr>
            <a:r>
              <a:rPr lang="nl-NL" dirty="0"/>
              <a:t>Voor honden, katten, konijn, </a:t>
            </a:r>
            <a:r>
              <a:rPr lang="nl-NL" dirty="0" err="1"/>
              <a:t>papegaaiachtigen</a:t>
            </a:r>
            <a:r>
              <a:rPr lang="nl-NL" dirty="0"/>
              <a:t>, varkens en een aantal soorten apenzijn minimumleeftijden vastgesteld voor het scheiden.</a:t>
            </a:r>
          </a:p>
          <a:p>
            <a:pPr>
              <a:buFontTx/>
              <a:buChar char="-"/>
            </a:pPr>
            <a:r>
              <a:rPr lang="nl-NL" dirty="0"/>
              <a:t>Honden/ katten: 7 weken</a:t>
            </a:r>
          </a:p>
          <a:p>
            <a:pPr>
              <a:buFontTx/>
              <a:buChar char="-"/>
            </a:pPr>
            <a:r>
              <a:rPr lang="nl-NL" dirty="0"/>
              <a:t>Konijnen: 6 weken</a:t>
            </a:r>
          </a:p>
          <a:p>
            <a:pPr>
              <a:buFontTx/>
              <a:buChar char="-"/>
            </a:pPr>
            <a:r>
              <a:rPr lang="nl-NL" dirty="0"/>
              <a:t> varkens: 28 dagen</a:t>
            </a:r>
          </a:p>
          <a:p>
            <a:pPr>
              <a:buFontTx/>
              <a:buChar char="-"/>
            </a:pPr>
            <a:r>
              <a:rPr lang="nl-NL" dirty="0"/>
              <a:t>Chimpansees: 4 jaar</a:t>
            </a:r>
          </a:p>
          <a:p>
            <a:pPr>
              <a:buFontTx/>
              <a:buChar char="-"/>
            </a:pPr>
            <a:r>
              <a:rPr lang="nl-NL" dirty="0"/>
              <a:t>Papegaaiachtige: leeftijd verschil per soort.</a:t>
            </a:r>
          </a:p>
        </p:txBody>
      </p:sp>
    </p:spTree>
    <p:extLst>
      <p:ext uri="{BB962C8B-B14F-4D97-AF65-F5344CB8AC3E}">
        <p14:creationId xmlns:p14="http://schemas.microsoft.com/office/powerpoint/2010/main" val="2846181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A71C8D-D8BA-48EE-801D-8088AD3D9349}"/>
              </a:ext>
            </a:extLst>
          </p:cNvPr>
          <p:cNvSpPr>
            <a:spLocks noGrp="1"/>
          </p:cNvSpPr>
          <p:nvPr>
            <p:ph type="title"/>
          </p:nvPr>
        </p:nvSpPr>
        <p:spPr/>
        <p:txBody>
          <a:bodyPr/>
          <a:lstStyle/>
          <a:p>
            <a:r>
              <a:rPr lang="nl-NL" dirty="0"/>
              <a:t>Uitzonderingen </a:t>
            </a:r>
          </a:p>
        </p:txBody>
      </p:sp>
      <p:sp>
        <p:nvSpPr>
          <p:cNvPr id="3" name="Tijdelijke aanduiding voor inhoud 2">
            <a:extLst>
              <a:ext uri="{FF2B5EF4-FFF2-40B4-BE49-F238E27FC236}">
                <a16:creationId xmlns:a16="http://schemas.microsoft.com/office/drawing/2014/main" id="{32B8A3AA-8BF9-499D-A315-93020194CA85}"/>
              </a:ext>
            </a:extLst>
          </p:cNvPr>
          <p:cNvSpPr>
            <a:spLocks noGrp="1"/>
          </p:cNvSpPr>
          <p:nvPr>
            <p:ph idx="1"/>
          </p:nvPr>
        </p:nvSpPr>
        <p:spPr/>
        <p:txBody>
          <a:bodyPr/>
          <a:lstStyle/>
          <a:p>
            <a:r>
              <a:rPr lang="nl-NL" dirty="0"/>
              <a:t>Als het gedrag van het ouderdier de gezondheid en welzijn van de jongen schaad, dan is hand opfok toegestaan. </a:t>
            </a:r>
          </a:p>
          <a:p>
            <a:endParaRPr lang="nl-NL" dirty="0"/>
          </a:p>
          <a:p>
            <a:r>
              <a:rPr lang="nl-NL" dirty="0"/>
              <a:t>Voorbeelden:</a:t>
            </a:r>
          </a:p>
          <a:p>
            <a:pPr>
              <a:buFontTx/>
              <a:buChar char="-"/>
            </a:pPr>
            <a:r>
              <a:rPr lang="nl-NL" dirty="0"/>
              <a:t>Agressie </a:t>
            </a:r>
          </a:p>
          <a:p>
            <a:pPr>
              <a:buFontTx/>
              <a:buChar char="-"/>
            </a:pPr>
            <a:r>
              <a:rPr lang="nl-NL" dirty="0"/>
              <a:t>Zwakheid van ouderdier</a:t>
            </a:r>
          </a:p>
        </p:txBody>
      </p:sp>
    </p:spTree>
    <p:extLst>
      <p:ext uri="{BB962C8B-B14F-4D97-AF65-F5344CB8AC3E}">
        <p14:creationId xmlns:p14="http://schemas.microsoft.com/office/powerpoint/2010/main" val="251511470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9895</TotalTime>
  <Words>324</Words>
  <Application>Microsoft Office PowerPoint</Application>
  <PresentationFormat>Breedbeeld</PresentationFormat>
  <Paragraphs>32</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Verdana</vt:lpstr>
      <vt:lpstr>Kantoorthema</vt:lpstr>
      <vt:lpstr>Lichamelijke ingrepen </vt:lpstr>
      <vt:lpstr>waarom?</vt:lpstr>
      <vt:lpstr> Wat houd het in?</vt:lpstr>
      <vt:lpstr>uitzonderingen</vt:lpstr>
      <vt:lpstr>Couperen</vt:lpstr>
      <vt:lpstr>Scheiden van dieren </vt:lpstr>
      <vt:lpstr>Waarom?</vt:lpstr>
      <vt:lpstr>Leeftijden </vt:lpstr>
      <vt:lpstr>Uitzonderingen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Lichamelijke ingrepen</dc:title>
  <dc:creator>Lindy klein Buursink</dc:creator>
  <cp:lastModifiedBy>Lindy klein Buursink</cp:lastModifiedBy>
  <cp:revision>5</cp:revision>
  <dcterms:created xsi:type="dcterms:W3CDTF">2018-05-28T11:48:10Z</dcterms:created>
  <dcterms:modified xsi:type="dcterms:W3CDTF">2018-06-04T08:43:35Z</dcterms:modified>
</cp:coreProperties>
</file>